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sldIdLst>
    <p:sldId id="259" r:id="rId2"/>
  </p:sldIdLst>
  <p:sldSz cx="7559675" cy="10620375"/>
  <p:notesSz cx="6669088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45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EDE"/>
    <a:srgbClr val="FDA5A5"/>
    <a:srgbClr val="FF7C8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81" autoAdjust="0"/>
    <p:restoredTop sz="94660"/>
  </p:normalViewPr>
  <p:slideViewPr>
    <p:cSldViewPr snapToGrid="0">
      <p:cViewPr>
        <p:scale>
          <a:sx n="80" d="100"/>
          <a:sy n="80" d="100"/>
        </p:scale>
        <p:origin x="-3132" y="-72"/>
      </p:cViewPr>
      <p:guideLst>
        <p:guide orient="horz" pos="3345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4960" y="1738104"/>
            <a:ext cx="5669756" cy="3697464"/>
          </a:xfrm>
        </p:spPr>
        <p:txBody>
          <a:bodyPr anchor="b"/>
          <a:lstStyle>
            <a:lvl1pPr algn="ctr">
              <a:defRPr sz="372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4960" y="5578156"/>
            <a:ext cx="5669756" cy="2564131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BDB51-CAE0-49DF-B108-F577C898FD48}" type="datetimeFigureOut">
              <a:rPr lang="en-US"/>
              <a:pPr>
                <a:defRPr/>
              </a:pPr>
              <a:t>3/14/2023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9A917-CA8D-4EA0-9EA1-B13B68FF60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0AD98-6823-461E-ADCE-35E9E349B923}" type="datetimeFigureOut">
              <a:rPr lang="en-US"/>
              <a:pPr>
                <a:defRPr/>
              </a:pPr>
              <a:t>3/14/2023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E816B-672E-461F-8F10-8071CC0051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09892" y="565437"/>
            <a:ext cx="1630055" cy="90002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19728" y="565437"/>
            <a:ext cx="4795669" cy="90002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8F848-E8B6-4FAD-BEFA-8817BDD8EC66}" type="datetimeFigureOut">
              <a:rPr lang="en-US"/>
              <a:pPr>
                <a:defRPr/>
              </a:pPr>
              <a:t>3/14/2023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E6404-4487-4B8D-80DC-F121ABBEDE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56795-902B-4986-9F50-87FDB060CF82}" type="datetimeFigureOut">
              <a:rPr lang="en-US"/>
              <a:pPr>
                <a:defRPr/>
              </a:pPr>
              <a:t>3/14/2023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A10C7-A812-4894-891E-88B92AAD5F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5790" y="2647720"/>
            <a:ext cx="6520220" cy="4417780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5790" y="7107294"/>
            <a:ext cx="6520220" cy="2323206"/>
          </a:xfrm>
        </p:spPr>
        <p:txBody>
          <a:bodyPr/>
          <a:lstStyle>
            <a:lvl1pPr marL="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1pPr>
            <a:lvl2pPr marL="28351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7019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52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403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754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105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456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807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6FD46-9DBF-4661-BF40-2BC91D329897}" type="datetimeFigureOut">
              <a:rPr lang="en-US"/>
              <a:pPr>
                <a:defRPr/>
              </a:pPr>
              <a:t>3/14/2023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E1972-0A38-42A4-959C-8138D6C5C7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9728" y="2827183"/>
            <a:ext cx="3212862" cy="673853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27085" y="2827183"/>
            <a:ext cx="3212862" cy="673853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BEC10-37B2-4C15-99DC-2770E0466096}" type="datetimeFigureOut">
              <a:rPr lang="en-US"/>
              <a:pPr>
                <a:defRPr/>
              </a:pPr>
              <a:t>3/14/2023</a:t>
            </a:fld>
            <a:endParaRPr lang="en-US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DBFF0-F22D-417D-9E43-ADDB307496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0712" y="565437"/>
            <a:ext cx="6520220" cy="205278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0712" y="2603468"/>
            <a:ext cx="3198097" cy="1275919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0712" y="3879387"/>
            <a:ext cx="3198097" cy="570599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27085" y="2603468"/>
            <a:ext cx="3213847" cy="1275919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27085" y="3879387"/>
            <a:ext cx="3213847" cy="570599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6FB17-7792-4987-B01A-7FD41498F6CB}" type="datetimeFigureOut">
              <a:rPr lang="en-US"/>
              <a:pPr>
                <a:defRPr/>
              </a:pPr>
              <a:t>3/14/2023</a:t>
            </a:fld>
            <a:endParaRPr lang="en-US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5327-F165-48E2-B76B-559F3BE860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63831-9B9B-4847-AA31-D9210586026F}" type="datetimeFigureOut">
              <a:rPr lang="en-US"/>
              <a:pPr>
                <a:defRPr/>
              </a:pPr>
              <a:t>3/14/2023</a:t>
            </a:fld>
            <a:endParaRPr lang="en-US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C91C9-92EE-4F5E-A798-C04DC59557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771FB-2BED-4C07-BC6C-29851CD306AB}" type="datetimeFigureOut">
              <a:rPr lang="en-US"/>
              <a:pPr>
                <a:defRPr/>
              </a:pPr>
              <a:t>3/14/2023</a:t>
            </a:fld>
            <a:endParaRPr lang="en-US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D0397-70B2-40CB-A0B5-5A4E9436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0712" y="708025"/>
            <a:ext cx="2438192" cy="2478088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13847" y="1529138"/>
            <a:ext cx="3827085" cy="7547350"/>
          </a:xfrm>
        </p:spPr>
        <p:txBody>
          <a:bodyPr/>
          <a:lstStyle>
            <a:lvl1pPr>
              <a:defRPr sz="1984"/>
            </a:lvl1pPr>
            <a:lvl2pPr>
              <a:defRPr sz="1736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0712" y="3186112"/>
            <a:ext cx="2438192" cy="5902668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28EFD-5E94-4F5F-9945-0CFC01FB4FD9}" type="datetimeFigureOut">
              <a:rPr lang="en-US"/>
              <a:pPr>
                <a:defRPr/>
              </a:pPr>
              <a:t>3/14/2023</a:t>
            </a:fld>
            <a:endParaRPr lang="en-US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A442C-3458-490C-B885-91E90A9643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0712" y="708025"/>
            <a:ext cx="2438192" cy="2478088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213847" y="1529138"/>
            <a:ext cx="3827085" cy="7547350"/>
          </a:xfrm>
        </p:spPr>
        <p:txBody>
          <a:bodyPr/>
          <a:lstStyle>
            <a:lvl1pPr marL="0" indent="0">
              <a:buNone/>
              <a:defRPr sz="1984"/>
            </a:lvl1pPr>
            <a:lvl2pPr marL="283510" indent="0">
              <a:buNone/>
              <a:defRPr sz="1736"/>
            </a:lvl2pPr>
            <a:lvl3pPr marL="567019" indent="0">
              <a:buNone/>
              <a:defRPr sz="1488"/>
            </a:lvl3pPr>
            <a:lvl4pPr marL="850529" indent="0">
              <a:buNone/>
              <a:defRPr sz="1240"/>
            </a:lvl4pPr>
            <a:lvl5pPr marL="1134039" indent="0">
              <a:buNone/>
              <a:defRPr sz="1240"/>
            </a:lvl5pPr>
            <a:lvl6pPr marL="1417549" indent="0">
              <a:buNone/>
              <a:defRPr sz="1240"/>
            </a:lvl6pPr>
            <a:lvl7pPr marL="1701058" indent="0">
              <a:buNone/>
              <a:defRPr sz="1240"/>
            </a:lvl7pPr>
            <a:lvl8pPr marL="1984568" indent="0">
              <a:buNone/>
              <a:defRPr sz="1240"/>
            </a:lvl8pPr>
            <a:lvl9pPr marL="2268078" indent="0">
              <a:buNone/>
              <a:defRPr sz="124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0712" y="3186112"/>
            <a:ext cx="2438192" cy="5902668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41E40-6D1E-4928-A94A-3D86B2FF1055}" type="datetimeFigureOut">
              <a:rPr lang="en-US"/>
              <a:pPr>
                <a:defRPr/>
              </a:pPr>
              <a:t>3/14/2023</a:t>
            </a:fld>
            <a:endParaRPr lang="en-US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9281D-DE8C-4637-91EB-70FDF526EC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113" y="565150"/>
            <a:ext cx="6521450" cy="2052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9113" y="2827338"/>
            <a:ext cx="6521450" cy="67389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19113" y="9844088"/>
            <a:ext cx="1701800" cy="565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744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BD0F01-A8E1-41A5-B18A-C97152E1037B}" type="datetimeFigureOut">
              <a:rPr lang="en-US"/>
              <a:pPr>
                <a:defRPr/>
              </a:pPr>
              <a:t>3/14/2023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03488" y="9844088"/>
            <a:ext cx="2552700" cy="565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744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338763" y="9844088"/>
            <a:ext cx="1701800" cy="565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744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71F878-6810-43E3-BA6A-9296E3C9B4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2" r:id="rId2"/>
    <p:sldLayoutId id="2147483701" r:id="rId3"/>
    <p:sldLayoutId id="2147483700" r:id="rId4"/>
    <p:sldLayoutId id="2147483699" r:id="rId5"/>
    <p:sldLayoutId id="2147483698" r:id="rId6"/>
    <p:sldLayoutId id="2147483697" r:id="rId7"/>
    <p:sldLayoutId id="2147483696" r:id="rId8"/>
    <p:sldLayoutId id="2147483695" r:id="rId9"/>
    <p:sldLayoutId id="2147483694" r:id="rId10"/>
    <p:sldLayoutId id="2147483693" r:id="rId11"/>
  </p:sldLayoutIdLst>
  <p:hf sldNum="0" hdr="0" ftr="0" dt="0"/>
  <p:txStyles>
    <p:titleStyle>
      <a:lvl1pPr algn="l" defTabSz="566738" rtl="0" fontAlgn="base">
        <a:lnSpc>
          <a:spcPct val="90000"/>
        </a:lnSpc>
        <a:spcBef>
          <a:spcPct val="0"/>
        </a:spcBef>
        <a:spcAft>
          <a:spcPct val="0"/>
        </a:spcAft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566738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itchFamily="34" charset="0"/>
        </a:defRPr>
      </a:lvl2pPr>
      <a:lvl3pPr algn="l" defTabSz="566738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itchFamily="34" charset="0"/>
        </a:defRPr>
      </a:lvl3pPr>
      <a:lvl4pPr algn="l" defTabSz="566738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itchFamily="34" charset="0"/>
        </a:defRPr>
      </a:lvl4pPr>
      <a:lvl5pPr algn="l" defTabSz="566738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itchFamily="34" charset="0"/>
        </a:defRPr>
      </a:lvl5pPr>
      <a:lvl6pPr marL="457200" algn="l" defTabSz="566738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itchFamily="34" charset="0"/>
        </a:defRPr>
      </a:lvl6pPr>
      <a:lvl7pPr marL="914400" algn="l" defTabSz="566738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itchFamily="34" charset="0"/>
        </a:defRPr>
      </a:lvl7pPr>
      <a:lvl8pPr marL="1371600" algn="l" defTabSz="566738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itchFamily="34" charset="0"/>
        </a:defRPr>
      </a:lvl8pPr>
      <a:lvl9pPr marL="1828800" algn="l" defTabSz="566738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itchFamily="34" charset="0"/>
        </a:defRPr>
      </a:lvl9pPr>
    </p:titleStyle>
    <p:bodyStyle>
      <a:lvl1pPr marL="141288" indent="-141288" algn="l" defTabSz="566738" rtl="0" fontAlgn="base">
        <a:lnSpc>
          <a:spcPct val="90000"/>
        </a:lnSpc>
        <a:spcBef>
          <a:spcPts val="625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3863" indent="-141288" algn="l" defTabSz="566738" rtl="0" fontAlgn="base">
        <a:lnSpc>
          <a:spcPct val="90000"/>
        </a:lnSpc>
        <a:spcBef>
          <a:spcPts val="313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08025" indent="-141288" algn="l" defTabSz="566738" rtl="0" fontAlgn="base">
        <a:lnSpc>
          <a:spcPct val="90000"/>
        </a:lnSpc>
        <a:spcBef>
          <a:spcPts val="313"/>
        </a:spcBef>
        <a:spcAft>
          <a:spcPct val="0"/>
        </a:spcAft>
        <a:buFont typeface="Arial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92188" indent="-141288" algn="l" defTabSz="566738" rtl="0" fontAlgn="base">
        <a:lnSpc>
          <a:spcPct val="90000"/>
        </a:lnSpc>
        <a:spcBef>
          <a:spcPts val="313"/>
        </a:spcBef>
        <a:spcAft>
          <a:spcPct val="0"/>
        </a:spcAft>
        <a:buFont typeface="Arial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74763" indent="-141288" algn="l" defTabSz="566738" rtl="0" fontAlgn="base">
        <a:lnSpc>
          <a:spcPct val="90000"/>
        </a:lnSpc>
        <a:spcBef>
          <a:spcPts val="313"/>
        </a:spcBef>
        <a:spcAft>
          <a:spcPct val="0"/>
        </a:spcAft>
        <a:buFont typeface="Arial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suslugi.ru/" TargetMode="External"/><Relationship Id="rId7" Type="http://schemas.openxmlformats.org/officeDocument/2006/relationships/image" Target="cid:image001.png@01D94C14.29006950" TargetMode="External"/><Relationship Id="rId2" Type="http://schemas.openxmlformats.org/officeDocument/2006/relationships/hyperlink" Target="https://docs.fss.ru/oved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sfr.gov.ru/employers/lk_insurer/" TargetMode="External"/><Relationship Id="rId4" Type="http://schemas.openxmlformats.org/officeDocument/2006/relationships/hyperlink" Target="http://lk.fss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104" y="1878617"/>
            <a:ext cx="6708775" cy="120015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defTabSz="567019"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Подтвердите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вид экономической деятельности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Прямоугольник 5"/>
          <p:cNvSpPr>
            <a:spLocks noChangeArrowheads="1"/>
          </p:cNvSpPr>
          <p:nvPr/>
        </p:nvSpPr>
        <p:spPr bwMode="auto">
          <a:xfrm>
            <a:off x="5156200" y="219075"/>
            <a:ext cx="21605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Информационный лист СФР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67768" y="8058801"/>
            <a:ext cx="6829214" cy="1578894"/>
          </a:xfrm>
          <a:prstGeom prst="rect">
            <a:avLst/>
          </a:prstGeom>
          <a:noFill/>
          <a:scene3d>
            <a:camera prst="orthographicFront"/>
            <a:lightRig rig="sunset" dir="t"/>
          </a:scene3d>
        </p:spPr>
        <p:txBody>
          <a:bodyPr wrap="square"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Напоминаем!</a:t>
            </a:r>
          </a:p>
          <a:p>
            <a:pPr marL="285750" indent="-285750" algn="just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ОВЭД необходимо подтвердить </a:t>
            </a:r>
            <a:r>
              <a:rPr lang="ru-RU" sz="1600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6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позднее 15 апреля </a:t>
            </a:r>
            <a:r>
              <a:rPr lang="ru-RU" sz="1600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2023 года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ОВЭД не будет подтвержден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установленный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срок,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организации будет присвоен </a:t>
            </a:r>
            <a:r>
              <a:rPr lang="ru-RU" sz="16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максимальный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тариф из указанных в ЕГРЮЛ.  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2853642" y="3610140"/>
            <a:ext cx="2028184" cy="3256359"/>
          </a:xfrm>
          <a:prstGeom prst="flowChartAlternateProcess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 СФР 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docs.fss.ru/oved.html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организацией процесса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спецоператора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связи, предоставляющего сервис сдачи отчетности в СФР в электронном виде, а также СЭДО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(социальный электронный документооборот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0" name="Блок-схема: альтернативный процесс 19"/>
          <p:cNvSpPr/>
          <p:nvPr/>
        </p:nvSpPr>
        <p:spPr>
          <a:xfrm>
            <a:off x="484104" y="3610140"/>
            <a:ext cx="2113004" cy="3343278"/>
          </a:xfrm>
          <a:prstGeom prst="flowChartAlternateProcess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портал государственных и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услуг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95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http://www.gosuslugi.ru</a:t>
            </a:r>
            <a:r>
              <a:rPr lang="ru-RU" sz="1095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ru-RU" sz="1095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9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интерактивной формы заявления и направление документов, подписанных ЭЦП, отслеживание хода предоставления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госуслуги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получение скан-копии уведомления в личном кабинете ПГУ</a:t>
            </a:r>
          </a:p>
        </p:txBody>
      </p:sp>
      <p:sp>
        <p:nvSpPr>
          <p:cNvPr id="21" name="Блок-схема: альтернативный процесс 20"/>
          <p:cNvSpPr/>
          <p:nvPr/>
        </p:nvSpPr>
        <p:spPr>
          <a:xfrm>
            <a:off x="5147279" y="3775871"/>
            <a:ext cx="2053015" cy="3158669"/>
          </a:xfrm>
          <a:prstGeom prst="flowChartAlternateProcess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Личный кабинет страхователя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hlinkClick r:id="rId4"/>
              </a:rPr>
              <a:t>http</a:t>
            </a:r>
            <a:r>
              <a:rPr lang="ru-RU" sz="1200" dirty="0">
                <a:hlinkClick r:id="rId4"/>
              </a:rPr>
              <a:t>://</a:t>
            </a:r>
            <a:r>
              <a:rPr lang="en-US" sz="1200" dirty="0" err="1">
                <a:hlinkClick r:id="rId4"/>
              </a:rPr>
              <a:t>lk</a:t>
            </a:r>
            <a:r>
              <a:rPr lang="ru-RU" sz="1200" dirty="0">
                <a:hlinkClick r:id="rId4"/>
              </a:rPr>
              <a:t>.</a:t>
            </a:r>
            <a:r>
              <a:rPr lang="en-US" sz="1200" dirty="0" err="1">
                <a:hlinkClick r:id="rId4"/>
              </a:rPr>
              <a:t>fss</a:t>
            </a:r>
            <a:r>
              <a:rPr lang="ru-RU" sz="1200" dirty="0">
                <a:hlinkClick r:id="rId4"/>
              </a:rPr>
              <a:t>.</a:t>
            </a:r>
            <a:r>
              <a:rPr lang="en-US" sz="1200" dirty="0" err="1" smtClean="0">
                <a:hlinkClick r:id="rId4"/>
              </a:rPr>
              <a:t>ru</a:t>
            </a:r>
            <a:endParaRPr lang="en-US" sz="12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hlinkClick r:id="rId5"/>
              </a:rPr>
              <a:t>sfr.gov.ru</a:t>
            </a:r>
            <a:r>
              <a:rPr lang="ru-RU" sz="1200" dirty="0"/>
              <a:t>  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/>
              <a:t>раздел </a:t>
            </a:r>
            <a:r>
              <a:rPr lang="ru-RU" sz="1200" dirty="0"/>
              <a:t>«Подтверждение </a:t>
            </a:r>
            <a:r>
              <a:rPr lang="ru-RU" sz="1200" dirty="0" smtClean="0"/>
              <a:t>ОВЭД»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интерактивной формы и направление документов с использованием ЭЦП, логина и пароля Вашего сотрудника, прикрепленных к кабинету организации на Портале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54626" y="7244089"/>
            <a:ext cx="6712870" cy="88534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случае направления документов в электронном виде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представление их на бумажном носителе </a:t>
            </a:r>
            <a:r>
              <a:rPr lang="ru-RU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требуется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322" name="Прямоугольник 24"/>
          <p:cNvSpPr>
            <a:spLocks noChangeArrowheads="1"/>
          </p:cNvSpPr>
          <p:nvPr/>
        </p:nvSpPr>
        <p:spPr bwMode="auto">
          <a:xfrm>
            <a:off x="314325" y="9842500"/>
            <a:ext cx="18573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Единый контакт центр 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СФР</a:t>
            </a: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8-800-100-00-01</a:t>
            </a:r>
            <a:endParaRPr lang="en-US" sz="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900" b="1" dirty="0" smtClean="0">
                <a:latin typeface="Times New Roman" pitchFamily="18" charset="0"/>
                <a:cs typeface="Times New Roman" pitchFamily="18" charset="0"/>
              </a:rPr>
              <a:t>8 (812) 677-87-17</a:t>
            </a:r>
          </a:p>
          <a:p>
            <a:pPr algn="ctr"/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3" name="Прямоугольник 25"/>
          <p:cNvSpPr>
            <a:spLocks noChangeArrowheads="1"/>
          </p:cNvSpPr>
          <p:nvPr/>
        </p:nvSpPr>
        <p:spPr bwMode="auto">
          <a:xfrm>
            <a:off x="3270499" y="9854715"/>
            <a:ext cx="1103312" cy="539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900" b="1" dirty="0">
                <a:latin typeface="Times New Roman" pitchFamily="18" charset="0"/>
                <a:cs typeface="Times New Roman" pitchFamily="18" charset="0"/>
              </a:rPr>
              <a:t>https://</a:t>
            </a:r>
            <a:r>
              <a:rPr lang="en-US" sz="900" b="1" dirty="0" smtClean="0">
                <a:latin typeface="Times New Roman" pitchFamily="18" charset="0"/>
                <a:cs typeface="Times New Roman" pitchFamily="18" charset="0"/>
              </a:rPr>
              <a:t>sfr.gov.ru</a:t>
            </a:r>
            <a:endParaRPr lang="ru-RU" sz="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4" name="Прямоугольник 26"/>
          <p:cNvSpPr>
            <a:spLocks noChangeArrowheads="1"/>
          </p:cNvSpPr>
          <p:nvPr/>
        </p:nvSpPr>
        <p:spPr bwMode="auto">
          <a:xfrm>
            <a:off x="5029200" y="9821863"/>
            <a:ext cx="2162175" cy="390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Адрес для почтовых отправлений: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00" b="1" dirty="0">
                <a:latin typeface="Times New Roman" pitchFamily="18" charset="0"/>
                <a:cs typeface="Times New Roman" pitchFamily="18" charset="0"/>
              </a:rPr>
              <a:t>BOX 1205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Санкт-Петербург,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190900</a:t>
            </a:r>
          </a:p>
        </p:txBody>
      </p:sp>
      <p:sp>
        <p:nvSpPr>
          <p:cNvPr id="31" name="Стрелка вниз 30"/>
          <p:cNvSpPr/>
          <p:nvPr/>
        </p:nvSpPr>
        <p:spPr>
          <a:xfrm>
            <a:off x="3725874" y="3125516"/>
            <a:ext cx="400050" cy="446087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1332412" y="3124591"/>
            <a:ext cx="400050" cy="446087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5974556" y="3116024"/>
            <a:ext cx="398462" cy="446087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29" name="TextBox 2"/>
          <p:cNvSpPr txBox="1">
            <a:spLocks noChangeArrowheads="1"/>
          </p:cNvSpPr>
          <p:nvPr/>
        </p:nvSpPr>
        <p:spPr bwMode="auto">
          <a:xfrm>
            <a:off x="467768" y="1291841"/>
            <a:ext cx="67087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Уважаемые страхователи!</a:t>
            </a:r>
            <a:endParaRPr lang="ru-RU" sz="2400" dirty="0">
              <a:latin typeface="Calibri" pitchFamily="34" charset="0"/>
            </a:endParaRPr>
          </a:p>
        </p:txBody>
      </p:sp>
      <p:pic>
        <p:nvPicPr>
          <p:cNvPr id="22" name="Рисунок 21" descr="сфр"/>
          <p:cNvPicPr/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371" y="396780"/>
            <a:ext cx="1242429" cy="9504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2553</TotalTime>
  <Words>155</Words>
  <Application>Microsoft Office PowerPoint</Application>
  <PresentationFormat>Произвольный</PresentationFormat>
  <Paragraphs>30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Подтвердите  основной вид экономической деятельности   электронно!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Вместе улучшим</dc:title>
  <dc:creator>Нина Максуль</dc:creator>
  <cp:lastModifiedBy>User</cp:lastModifiedBy>
  <cp:revision>94</cp:revision>
  <cp:lastPrinted>2023-03-13T05:43:52Z</cp:lastPrinted>
  <dcterms:created xsi:type="dcterms:W3CDTF">2019-01-14T08:55:38Z</dcterms:created>
  <dcterms:modified xsi:type="dcterms:W3CDTF">2023-03-14T12:48:47Z</dcterms:modified>
</cp:coreProperties>
</file>